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10020300" cy="6889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8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6" d="100"/>
          <a:sy n="46" d="100"/>
        </p:scale>
        <p:origin x="255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A70C2DE-7916-46B8-BDBD-B29FA2C67C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30" cy="34568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9606F5-BA82-46F6-8A81-6CCB15B8AA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5851" y="0"/>
            <a:ext cx="4342130" cy="34568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A50E9E3D-657E-4DA5-B9D7-0548E5773B0A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61965-32FB-4598-ABC4-F07B29695E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4068"/>
            <a:ext cx="4342130" cy="34568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5B1576-994C-421F-B40A-DA2091F1B5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5851" y="6544068"/>
            <a:ext cx="4342130" cy="34568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A82B148D-BB55-4718-A52D-A3A84C59C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139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30" cy="344488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5851" y="0"/>
            <a:ext cx="4342130" cy="344488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90AEE21E-AB5C-4F42-9017-3FE9C138B903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5938"/>
            <a:ext cx="3444875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030" y="3272632"/>
            <a:ext cx="8016240" cy="3100388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4067"/>
            <a:ext cx="4342130" cy="344488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5851" y="6544067"/>
            <a:ext cx="4342130" cy="344488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8CA04346-5447-4354-B113-EE083FC0F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750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1219-36DB-4444-8617-FB79BBC5518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39CC-23C5-4764-8057-F8A51EC9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64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1219-36DB-4444-8617-FB79BBC5518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39CC-23C5-4764-8057-F8A51EC9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10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1219-36DB-4444-8617-FB79BBC5518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39CC-23C5-4764-8057-F8A51EC9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21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1219-36DB-4444-8617-FB79BBC5518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39CC-23C5-4764-8057-F8A51EC9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3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1219-36DB-4444-8617-FB79BBC5518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39CC-23C5-4764-8057-F8A51EC9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05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1219-36DB-4444-8617-FB79BBC5518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39CC-23C5-4764-8057-F8A51EC9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17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1219-36DB-4444-8617-FB79BBC5518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39CC-23C5-4764-8057-F8A51EC9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19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1219-36DB-4444-8617-FB79BBC5518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39CC-23C5-4764-8057-F8A51EC9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60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1219-36DB-4444-8617-FB79BBC5518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39CC-23C5-4764-8057-F8A51EC9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818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1219-36DB-4444-8617-FB79BBC5518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39CC-23C5-4764-8057-F8A51EC9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0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1219-36DB-4444-8617-FB79BBC5518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39CC-23C5-4764-8057-F8A51EC9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062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61219-36DB-4444-8617-FB79BBC5518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139CC-23C5-4764-8057-F8A51EC9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01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929" y="0"/>
            <a:ext cx="9144929" cy="6858003"/>
            <a:chOff x="-929" y="0"/>
            <a:chExt cx="9144929" cy="6858003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18864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9360"/>
              <a:ext cx="9144000" cy="18864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 rot="16200000">
              <a:off x="5620679" y="3334680"/>
              <a:ext cx="6858000" cy="18864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 rot="16200000">
              <a:off x="-3335608" y="3334682"/>
              <a:ext cx="6858000" cy="188641"/>
            </a:xfrm>
            <a:prstGeom prst="rect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583668" y="476672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Irish Divisions</a:t>
            </a:r>
          </a:p>
        </p:txBody>
      </p:sp>
      <p:pic>
        <p:nvPicPr>
          <p:cNvPr id="2050" name="Picture 2" descr="36thulsterdivi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98" y="2029945"/>
            <a:ext cx="1002407" cy="868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114" y="2364935"/>
            <a:ext cx="70207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The 36th (Ulster) Division was formed in 1914 and served on the Western Front throughout the Great War.</a:t>
            </a:r>
          </a:p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475114" y="2029945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The 36</a:t>
            </a:r>
            <a:r>
              <a:rPr lang="en-GB" b="1" baseline="30000" dirty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 (Ulster) Division</a:t>
            </a:r>
          </a:p>
        </p:txBody>
      </p:sp>
      <p:pic>
        <p:nvPicPr>
          <p:cNvPr id="2052" name="Picture 4" descr="british_16th_irish_division_insign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98" y="3429002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488857" y="3527722"/>
            <a:ext cx="3060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16</a:t>
            </a:r>
            <a:r>
              <a:rPr lang="en-GB" b="1" baseline="30000" dirty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 (Irish) Division 1914-1918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8811" y="3922883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This Division was established by the Irish Command in September 1914, as part of the Army Orders authorising Kitchener’s Second New Army, K2</a:t>
            </a:r>
          </a:p>
        </p:txBody>
      </p:sp>
      <p:pic>
        <p:nvPicPr>
          <p:cNvPr id="2054" name="Picture 6" descr="10th-irish-div-symb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98" y="5013176"/>
            <a:ext cx="100811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568625" y="5080538"/>
            <a:ext cx="3060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10</a:t>
            </a:r>
            <a:r>
              <a:rPr lang="en-GB" b="1" baseline="30000" dirty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 (Irish) Division 1914-1918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19156" y="5455686"/>
            <a:ext cx="74362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The Division came into existence as a result of Army Order No. 324, issued on 21 August 1914, which authorised the formation of the six new Divisions of K1</a:t>
            </a:r>
          </a:p>
          <a:p>
            <a:endParaRPr lang="en-GB" sz="1400" b="1" dirty="0"/>
          </a:p>
          <a:p>
            <a:r>
              <a:rPr lang="en-GB" sz="1400" b="1" dirty="0">
                <a:solidFill>
                  <a:schemeClr val="accent4">
                    <a:lumMod val="75000"/>
                  </a:schemeClr>
                </a:solidFill>
              </a:rPr>
              <a:t>                                                         </a:t>
            </a:r>
          </a:p>
          <a:p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346574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02"/>
    </mc:Choice>
    <mc:Fallback xmlns="">
      <p:transition spd="slow" advTm="720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CCD0D0E-5D87-4F63-B103-279BE0BD1A8B}"/>
              </a:ext>
            </a:extLst>
          </p:cNvPr>
          <p:cNvSpPr/>
          <p:nvPr/>
        </p:nvSpPr>
        <p:spPr>
          <a:xfrm>
            <a:off x="2286000" y="3105835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WO2 Joseph Hamilton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9th Royal Irish Fusiliers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KIA 25th October 1918</a:t>
            </a:r>
          </a:p>
          <a:p>
            <a:r>
              <a:rPr lang="en-GB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WO2  Warrant Officer Class 2.</a:t>
            </a:r>
            <a:r>
              <a:rPr lang="en-GB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891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13"/>
    </mc:Choice>
    <mc:Fallback xmlns="">
      <p:transition spd="slow" advTm="5613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402B83E-A9FA-44A7-A957-4533C56BFC18}"/>
              </a:ext>
            </a:extLst>
          </p:cNvPr>
          <p:cNvSpPr/>
          <p:nvPr/>
        </p:nvSpPr>
        <p:spPr>
          <a:xfrm>
            <a:off x="2286000" y="3105835"/>
            <a:ext cx="5454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Rifleman Matthew McKelvey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11th </a:t>
            </a:r>
            <a:r>
              <a:rPr lang="en-GB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Btn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Royal Irish Rifles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Survived</a:t>
            </a:r>
            <a:r>
              <a:rPr lang="en-GB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598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39"/>
    </mc:Choice>
    <mc:Fallback xmlns="">
      <p:transition spd="slow" advTm="493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8ABA6CE-B450-4A62-AEF1-B42C23F09A10}"/>
              </a:ext>
            </a:extLst>
          </p:cNvPr>
          <p:cNvSpPr/>
          <p:nvPr/>
        </p:nvSpPr>
        <p:spPr>
          <a:xfrm>
            <a:off x="2286000" y="3105835"/>
            <a:ext cx="50943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Lieutenant Charles Ormond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Royal Field Artillery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Survived</a:t>
            </a:r>
            <a:r>
              <a:rPr lang="en-GB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09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57"/>
    </mc:Choice>
    <mc:Fallback xmlns="">
      <p:transition spd="slow" advTm="5757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8FF2669-2B45-4035-839A-45D45DC87F93}"/>
              </a:ext>
            </a:extLst>
          </p:cNvPr>
          <p:cNvSpPr/>
          <p:nvPr/>
        </p:nvSpPr>
        <p:spPr>
          <a:xfrm>
            <a:off x="1691680" y="3105835"/>
            <a:ext cx="56886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Captain Archibald Chalmers Hills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Indian Expeditionary Force</a:t>
            </a:r>
            <a:endParaRPr lang="en-GB" sz="3200" b="1" dirty="0"/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Survived</a:t>
            </a:r>
            <a:r>
              <a:rPr lang="en-GB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629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38"/>
    </mc:Choice>
    <mc:Fallback xmlns="">
      <p:transition spd="slow" advTm="5638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2A09E44-F12A-42C6-B600-6895F1CEF7E5}"/>
              </a:ext>
            </a:extLst>
          </p:cNvPr>
          <p:cNvSpPr/>
          <p:nvPr/>
        </p:nvSpPr>
        <p:spPr>
          <a:xfrm>
            <a:off x="1331640" y="3105835"/>
            <a:ext cx="6768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Pilot  Officer Frederick Valentine Russ </a:t>
            </a:r>
          </a:p>
          <a:p>
            <a:r>
              <a:rPr lang="en-GB" sz="3200" b="1" dirty="0"/>
              <a:t> 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Royal Air Force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Survived</a:t>
            </a:r>
            <a:r>
              <a:rPr lang="en-GB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246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08"/>
    </mc:Choice>
    <mc:Fallback xmlns="">
      <p:transition spd="slow" advTm="6608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D5D2D82-0D20-48C2-B227-CD077733685A}"/>
              </a:ext>
            </a:extLst>
          </p:cNvPr>
          <p:cNvSpPr/>
          <p:nvPr/>
        </p:nvSpPr>
        <p:spPr>
          <a:xfrm>
            <a:off x="1403648" y="3105835"/>
            <a:ext cx="6408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Colour/Sgt Reginald Noel Nicholson</a:t>
            </a:r>
          </a:p>
          <a:p>
            <a:r>
              <a:rPr lang="en-GB" sz="3200" b="1" dirty="0"/>
              <a:t>2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nd South African Infantry Brigade</a:t>
            </a:r>
            <a:r>
              <a:rPr lang="en-GB" sz="3200" b="1" dirty="0"/>
              <a:t>.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Survived</a:t>
            </a:r>
            <a:r>
              <a:rPr lang="en-GB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55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29"/>
    </mc:Choice>
    <mc:Fallback xmlns="">
      <p:transition spd="slow" advTm="9929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B11F6C5-B088-4C04-B977-E7B3E538313B}"/>
              </a:ext>
            </a:extLst>
          </p:cNvPr>
          <p:cNvSpPr/>
          <p:nvPr/>
        </p:nvSpPr>
        <p:spPr>
          <a:xfrm>
            <a:off x="1403648" y="3105835"/>
            <a:ext cx="60486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Acting/Sergeant William M Davis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Royal Fusiliers, London Regt</a:t>
            </a:r>
            <a:r>
              <a:rPr lang="en-GB" sz="3200" b="1" dirty="0"/>
              <a:t> .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Survived</a:t>
            </a:r>
            <a:r>
              <a:rPr lang="en-GB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98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43"/>
    </mc:Choice>
    <mc:Fallback xmlns="">
      <p:transition spd="slow" advTm="5443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55DC78A-9259-419D-9F4D-F1983D4A0809}"/>
              </a:ext>
            </a:extLst>
          </p:cNvPr>
          <p:cNvSpPr/>
          <p:nvPr/>
        </p:nvSpPr>
        <p:spPr>
          <a:xfrm>
            <a:off x="2286000" y="3105835"/>
            <a:ext cx="52383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Private William John </a:t>
            </a:r>
            <a:r>
              <a:rPr lang="en-GB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Lyttle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Royal Army Medical Corps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Died in Hospital 13/07/1917</a:t>
            </a:r>
            <a:r>
              <a:rPr lang="en-GB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387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91"/>
    </mc:Choice>
    <mc:Fallback xmlns="">
      <p:transition spd="slow" advTm="539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FEE71EA-96D7-433C-96ED-210C2779C9C9}"/>
              </a:ext>
            </a:extLst>
          </p:cNvPr>
          <p:cNvSpPr/>
          <p:nvPr/>
        </p:nvSpPr>
        <p:spPr>
          <a:xfrm>
            <a:off x="2286000" y="3105835"/>
            <a:ext cx="5814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Fusilier Frederick Heading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1st Garrison </a:t>
            </a:r>
            <a:r>
              <a:rPr lang="en-GB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Btn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Royal Irish Rifles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Survived</a:t>
            </a:r>
            <a:r>
              <a:rPr lang="en-GB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316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32"/>
    </mc:Choice>
    <mc:Fallback xmlns="">
      <p:transition spd="slow" advTm="5732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3CEF242-E7E3-416A-A6BF-D220A8DFD53F}"/>
              </a:ext>
            </a:extLst>
          </p:cNvPr>
          <p:cNvSpPr/>
          <p:nvPr/>
        </p:nvSpPr>
        <p:spPr>
          <a:xfrm>
            <a:off x="755576" y="3105835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Lance/Corporal Samuel George Heading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1st </a:t>
            </a:r>
            <a:r>
              <a:rPr lang="en-GB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Btn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Royal Irish Rifles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Survived</a:t>
            </a:r>
            <a:r>
              <a:rPr lang="en-GB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393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73"/>
    </mc:Choice>
    <mc:Fallback xmlns="">
      <p:transition spd="slow" advTm="577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              Private John Long  MM</a:t>
            </a:r>
          </a:p>
          <a:p>
            <a:pPr marL="0" indent="0">
              <a:buNone/>
            </a:pPr>
            <a:r>
              <a:rPr lang="en-GB" b="1" dirty="0"/>
              <a:t>              Royal West Kent Regiment </a:t>
            </a:r>
          </a:p>
          <a:p>
            <a:pPr marL="0" indent="0">
              <a:buNone/>
            </a:pPr>
            <a:r>
              <a:rPr lang="en-GB" b="1" dirty="0"/>
              <a:t>              Survived </a:t>
            </a:r>
          </a:p>
          <a:p>
            <a:pPr marL="0" indent="0">
              <a:buNone/>
            </a:pPr>
            <a:r>
              <a:rPr lang="en-GB" b="1" dirty="0"/>
              <a:t>	     </a:t>
            </a:r>
            <a:r>
              <a:rPr lang="en-GB" sz="2400" b="1" dirty="0"/>
              <a:t>MM = Military Medal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70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71"/>
    </mc:Choice>
    <mc:Fallback xmlns="">
      <p:transition spd="slow" advTm="667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6632921-6305-46ED-8EA6-FCEEB022BBE0}"/>
              </a:ext>
            </a:extLst>
          </p:cNvPr>
          <p:cNvSpPr/>
          <p:nvPr/>
        </p:nvSpPr>
        <p:spPr>
          <a:xfrm>
            <a:off x="2286000" y="3105835"/>
            <a:ext cx="52383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Lance/Sergeant Harry </a:t>
            </a:r>
            <a:r>
              <a:rPr lang="en-GB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Peden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2nd </a:t>
            </a:r>
            <a:r>
              <a:rPr lang="en-GB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Btn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Australian Infantry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KIA 06th to 9th Aug  1915</a:t>
            </a:r>
            <a:r>
              <a:rPr lang="en-GB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489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66"/>
    </mc:Choice>
    <mc:Fallback xmlns="">
      <p:transition spd="slow" advTm="9266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5C76D1E-D927-4F61-A959-2ADAFB9BB461}"/>
              </a:ext>
            </a:extLst>
          </p:cNvPr>
          <p:cNvSpPr/>
          <p:nvPr/>
        </p:nvSpPr>
        <p:spPr>
          <a:xfrm>
            <a:off x="1835696" y="3105835"/>
            <a:ext cx="65527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Rifleman Herbert Ernest Campbell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10th </a:t>
            </a:r>
            <a:r>
              <a:rPr lang="en-GB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Btn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Royal Irish Rifles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KIA 1st July 1916</a:t>
            </a:r>
            <a:r>
              <a:rPr lang="en-GB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819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71"/>
    </mc:Choice>
    <mc:Fallback xmlns="">
      <p:transition spd="slow" advTm="777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                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7307E76-8040-49ED-9CF0-CC1EE3BF4017}"/>
              </a:ext>
            </a:extLst>
          </p:cNvPr>
          <p:cNvSpPr/>
          <p:nvPr/>
        </p:nvSpPr>
        <p:spPr>
          <a:xfrm>
            <a:off x="2286000" y="3105835"/>
            <a:ext cx="5454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Acting/Sergeant  James Girvan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Royal Air Force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Survived</a:t>
            </a:r>
            <a:r>
              <a:rPr lang="en-GB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058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40"/>
    </mc:Choice>
    <mc:Fallback xmlns="">
      <p:transition spd="slow" advTm="654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EBE76DC-319D-44BE-8635-B85F2ECA6A73}"/>
              </a:ext>
            </a:extLst>
          </p:cNvPr>
          <p:cNvSpPr/>
          <p:nvPr/>
        </p:nvSpPr>
        <p:spPr>
          <a:xfrm>
            <a:off x="2286000" y="3105835"/>
            <a:ext cx="59584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Calibri" panose="020F0502020204030204" pitchFamily="34" charset="0"/>
              </a:rPr>
              <a:t>Sapper Edward W </a:t>
            </a:r>
            <a:r>
              <a:rPr lang="en-GB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Eachus</a:t>
            </a:r>
            <a:r>
              <a:rPr lang="en-GB" sz="3200" dirty="0">
                <a:solidFill>
                  <a:srgbClr val="000000"/>
                </a:solidFill>
                <a:latin typeface="Calibri" panose="020F0502020204030204" pitchFamily="34" charset="0"/>
              </a:rPr>
              <a:t> DCM</a:t>
            </a:r>
          </a:p>
          <a:p>
            <a:r>
              <a:rPr lang="en-GB" sz="3200" dirty="0">
                <a:solidFill>
                  <a:srgbClr val="000000"/>
                </a:solidFill>
                <a:latin typeface="Calibri" panose="020F0502020204030204" pitchFamily="34" charset="0"/>
              </a:rPr>
              <a:t>Royal Engineers</a:t>
            </a:r>
            <a:r>
              <a:rPr lang="en-GB" sz="3200" dirty="0"/>
              <a:t> </a:t>
            </a:r>
          </a:p>
          <a:p>
            <a:r>
              <a:rPr lang="en-GB" sz="3200" dirty="0">
                <a:solidFill>
                  <a:srgbClr val="000000"/>
                </a:solidFill>
                <a:latin typeface="Calibri" panose="020F0502020204030204" pitchFamily="34" charset="0"/>
              </a:rPr>
              <a:t>Survived</a:t>
            </a:r>
            <a:r>
              <a:rPr lang="en-GB" sz="3200" dirty="0"/>
              <a:t> </a:t>
            </a:r>
          </a:p>
          <a:p>
            <a:r>
              <a:rPr lang="en-GB" sz="2400" dirty="0"/>
              <a:t>DCM = Distinguished Conduct Medal</a:t>
            </a:r>
          </a:p>
        </p:txBody>
      </p:sp>
    </p:spTree>
    <p:extLst>
      <p:ext uri="{BB962C8B-B14F-4D97-AF65-F5344CB8AC3E}">
        <p14:creationId xmlns:p14="http://schemas.microsoft.com/office/powerpoint/2010/main" val="408403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4"/>
    </mc:Choice>
    <mc:Fallback xmlns="">
      <p:transition spd="slow" advTm="7154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D320AC1-25BB-4C8A-9258-BC541891A6AC}"/>
              </a:ext>
            </a:extLst>
          </p:cNvPr>
          <p:cNvSpPr/>
          <p:nvPr/>
        </p:nvSpPr>
        <p:spPr>
          <a:xfrm>
            <a:off x="1043608" y="2967335"/>
            <a:ext cx="734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2/Lieutenant James Samuel Emerson VC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9th </a:t>
            </a:r>
            <a:r>
              <a:rPr lang="en-GB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Btn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Royal </a:t>
            </a:r>
            <a:r>
              <a:rPr lang="en-GB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Inniskilling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Fusiliers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KIA 6th December 1917</a:t>
            </a:r>
            <a:r>
              <a:rPr lang="en-GB" sz="3200" b="1" dirty="0"/>
              <a:t> </a:t>
            </a:r>
          </a:p>
          <a:p>
            <a:r>
              <a:rPr lang="en-GB" sz="2400" b="1" dirty="0"/>
              <a:t>VC = Victoria  Cross.</a:t>
            </a:r>
          </a:p>
          <a:p>
            <a:r>
              <a:rPr lang="en-GB" sz="2400" b="1" dirty="0"/>
              <a:t>(Second/Lieutenant)</a:t>
            </a:r>
          </a:p>
        </p:txBody>
      </p:sp>
    </p:spTree>
    <p:extLst>
      <p:ext uri="{BB962C8B-B14F-4D97-AF65-F5344CB8AC3E}">
        <p14:creationId xmlns:p14="http://schemas.microsoft.com/office/powerpoint/2010/main" val="105535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22"/>
    </mc:Choice>
    <mc:Fallback xmlns="">
      <p:transition spd="slow" advTm="14822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3E9178B-9AF0-4505-938D-E834BC9D4C52}"/>
              </a:ext>
            </a:extLst>
          </p:cNvPr>
          <p:cNvSpPr/>
          <p:nvPr/>
        </p:nvSpPr>
        <p:spPr>
          <a:xfrm>
            <a:off x="1547664" y="3105835"/>
            <a:ext cx="62646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CQMS John Jack Woods DCM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11th </a:t>
            </a:r>
            <a:r>
              <a:rPr lang="en-GB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Btn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Royal </a:t>
            </a:r>
            <a:r>
              <a:rPr lang="en-GB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Inniskilling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Fusiliers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Survived</a:t>
            </a:r>
            <a:r>
              <a:rPr lang="en-GB" sz="3200" b="1" dirty="0"/>
              <a:t> </a:t>
            </a:r>
          </a:p>
          <a:p>
            <a:r>
              <a:rPr lang="en-GB" sz="2400" b="1" dirty="0"/>
              <a:t>DCM = Distinguished Conduct Medal </a:t>
            </a:r>
          </a:p>
          <a:p>
            <a:r>
              <a:rPr lang="en-GB" sz="2400" b="1" dirty="0"/>
              <a:t>CQMS = Company Quartermaster Sergeant</a:t>
            </a:r>
          </a:p>
        </p:txBody>
      </p:sp>
    </p:spTree>
    <p:extLst>
      <p:ext uri="{BB962C8B-B14F-4D97-AF65-F5344CB8AC3E}">
        <p14:creationId xmlns:p14="http://schemas.microsoft.com/office/powerpoint/2010/main" val="125890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73"/>
    </mc:Choice>
    <mc:Fallback xmlns="">
      <p:transition spd="slow" advTm="6873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DD3BB7B-B98B-4107-8F24-214E6232914A}"/>
              </a:ext>
            </a:extLst>
          </p:cNvPr>
          <p:cNvSpPr/>
          <p:nvPr/>
        </p:nvSpPr>
        <p:spPr>
          <a:xfrm>
            <a:off x="1547664" y="3105835"/>
            <a:ext cx="61206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Private William James Woods CMC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Royal Canadian Highlanders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KIA 2nd May 1915</a:t>
            </a:r>
            <a:r>
              <a:rPr lang="en-GB" sz="3200" b="1" dirty="0"/>
              <a:t> </a:t>
            </a:r>
          </a:p>
          <a:p>
            <a:r>
              <a:rPr lang="en-GB" sz="2400" b="1" dirty="0"/>
              <a:t>CMC = Canadian Memorial Cross</a:t>
            </a:r>
          </a:p>
        </p:txBody>
      </p:sp>
    </p:spTree>
    <p:extLst>
      <p:ext uri="{BB962C8B-B14F-4D97-AF65-F5344CB8AC3E}">
        <p14:creationId xmlns:p14="http://schemas.microsoft.com/office/powerpoint/2010/main" val="406963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31"/>
    </mc:Choice>
    <mc:Fallback xmlns="">
      <p:transition spd="slow" advTm="10131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63BDF2A-4E4C-4321-94CA-826B56A0EC27}"/>
              </a:ext>
            </a:extLst>
          </p:cNvPr>
          <p:cNvSpPr/>
          <p:nvPr/>
        </p:nvSpPr>
        <p:spPr>
          <a:xfrm>
            <a:off x="2286000" y="31058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Fusilier Thomas Woods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Royal </a:t>
            </a:r>
            <a:r>
              <a:rPr lang="en-GB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Inniskilling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Fusiliers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Survived</a:t>
            </a:r>
            <a:r>
              <a:rPr lang="en-GB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276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35"/>
    </mc:Choice>
    <mc:Fallback xmlns="">
      <p:transition spd="slow" advTm="7835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63BDF2A-4E4C-4321-94CA-826B56A0EC27}"/>
              </a:ext>
            </a:extLst>
          </p:cNvPr>
          <p:cNvSpPr/>
          <p:nvPr/>
        </p:nvSpPr>
        <p:spPr>
          <a:xfrm>
            <a:off x="2286000" y="31058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Rifleman Albert Smith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14</a:t>
            </a:r>
            <a:r>
              <a:rPr lang="en-GB" sz="3200" b="1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Royal Irish Rifles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KIA 16</a:t>
            </a:r>
            <a:r>
              <a:rPr lang="en-GB" sz="3200" b="1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August 1917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26669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35"/>
    </mc:Choice>
    <mc:Fallback xmlns="">
      <p:transition spd="slow" advTm="7835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63BDF2A-4E4C-4321-94CA-826B56A0EC27}"/>
              </a:ext>
            </a:extLst>
          </p:cNvPr>
          <p:cNvSpPr/>
          <p:nvPr/>
        </p:nvSpPr>
        <p:spPr>
          <a:xfrm>
            <a:off x="2286000" y="31058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Rifleman John Smith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15</a:t>
            </a:r>
            <a:r>
              <a:rPr lang="en-GB" sz="3200" b="1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Royal Irish Rifles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POW Survived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425966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35"/>
    </mc:Choice>
    <mc:Fallback xmlns="">
      <p:transition spd="slow" advTm="783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C943769-B605-405B-B270-EEF0C4C7E014}"/>
              </a:ext>
            </a:extLst>
          </p:cNvPr>
          <p:cNvSpPr/>
          <p:nvPr/>
        </p:nvSpPr>
        <p:spPr>
          <a:xfrm>
            <a:off x="2286000" y="3105835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Sapper John Malone</a:t>
            </a:r>
            <a:r>
              <a:rPr lang="en-GB" sz="3200" b="1" dirty="0"/>
              <a:t>  MM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Royal Engineers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KIA 23rd May 1916</a:t>
            </a:r>
            <a:r>
              <a:rPr lang="en-GB" sz="3200" b="1" dirty="0"/>
              <a:t> </a:t>
            </a:r>
          </a:p>
          <a:p>
            <a:r>
              <a:rPr lang="en-GB" sz="2400" b="1" dirty="0"/>
              <a:t>MM = Military Medal</a:t>
            </a:r>
          </a:p>
        </p:txBody>
      </p:sp>
    </p:spTree>
    <p:extLst>
      <p:ext uri="{BB962C8B-B14F-4D97-AF65-F5344CB8AC3E}">
        <p14:creationId xmlns:p14="http://schemas.microsoft.com/office/powerpoint/2010/main" val="153802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32"/>
    </mc:Choice>
    <mc:Fallback xmlns="">
      <p:transition spd="slow" advTm="6732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63BDF2A-4E4C-4321-94CA-826B56A0EC27}"/>
              </a:ext>
            </a:extLst>
          </p:cNvPr>
          <p:cNvSpPr/>
          <p:nvPr/>
        </p:nvSpPr>
        <p:spPr>
          <a:xfrm>
            <a:off x="2286000" y="31058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Rifleman John Savage </a:t>
            </a:r>
            <a:endParaRPr lang="en-GB" sz="3200" b="1" dirty="0"/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8</a:t>
            </a:r>
            <a:r>
              <a:rPr lang="en-GB" sz="3200" b="1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Btn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The Rifle Brigade</a:t>
            </a:r>
            <a:endParaRPr lang="en-GB" sz="3200" b="1" dirty="0"/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KIA 19</a:t>
            </a:r>
            <a:r>
              <a:rPr lang="en-GB" sz="3200" b="1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August 1915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26881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35"/>
    </mc:Choice>
    <mc:Fallback xmlns="">
      <p:transition spd="slow" advTm="783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F457297-BC55-4EFD-B3AE-6C44B81395A5}"/>
              </a:ext>
            </a:extLst>
          </p:cNvPr>
          <p:cNvSpPr/>
          <p:nvPr/>
        </p:nvSpPr>
        <p:spPr>
          <a:xfrm>
            <a:off x="1331640" y="3105835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Sapper Richard </a:t>
            </a:r>
            <a:r>
              <a:rPr lang="en-GB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Phayre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Eric  Grenville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Royal Engineers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KIA   9th Aug  1915</a:t>
            </a:r>
            <a:r>
              <a:rPr lang="en-GB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010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84"/>
    </mc:Choice>
    <mc:Fallback xmlns="">
      <p:transition spd="slow" advTm="598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6EA0996-DC05-4C48-8031-CCA48D2E8003}"/>
              </a:ext>
            </a:extLst>
          </p:cNvPr>
          <p:cNvSpPr/>
          <p:nvPr/>
        </p:nvSpPr>
        <p:spPr>
          <a:xfrm>
            <a:off x="2286000" y="3105835"/>
            <a:ext cx="56703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Sapper Harold Ernest Grenville</a:t>
            </a:r>
            <a:r>
              <a:rPr lang="en-GB" sz="3200" b="1" dirty="0"/>
              <a:t> </a:t>
            </a: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Royal Engineers</a:t>
            </a:r>
            <a:r>
              <a:rPr lang="en-GB" sz="3200" b="1" dirty="0"/>
              <a:t> </a:t>
            </a: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Survived</a:t>
            </a:r>
            <a:r>
              <a:rPr lang="en-GB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260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30"/>
    </mc:Choice>
    <mc:Fallback xmlns="">
      <p:transition spd="slow" advTm="553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EFA0CB2-BD1F-4C37-BEBA-F3DBC05EF863}"/>
              </a:ext>
            </a:extLst>
          </p:cNvPr>
          <p:cNvSpPr/>
          <p:nvPr/>
        </p:nvSpPr>
        <p:spPr>
          <a:xfrm>
            <a:off x="2286000" y="31058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Private Robert McKee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Royal Army Service Corps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Survived</a:t>
            </a:r>
            <a:r>
              <a:rPr lang="en-GB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404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06"/>
    </mc:Choice>
    <mc:Fallback xmlns="">
      <p:transition spd="slow" advTm="640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314FA3D-F9D7-40DD-9544-F1A9CBE7E81B}"/>
              </a:ext>
            </a:extLst>
          </p:cNvPr>
          <p:cNvSpPr/>
          <p:nvPr/>
        </p:nvSpPr>
        <p:spPr>
          <a:xfrm>
            <a:off x="2286000" y="3105835"/>
            <a:ext cx="52383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Rifleman Thomas John Bell</a:t>
            </a:r>
            <a:r>
              <a:rPr lang="en-GB" sz="3200" b="1" dirty="0"/>
              <a:t> </a:t>
            </a: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13th </a:t>
            </a:r>
            <a:r>
              <a:rPr lang="en-GB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Btn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Royal Irish Rifles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KIA 28th June 1916</a:t>
            </a:r>
            <a:r>
              <a:rPr lang="en-GB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787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89"/>
    </mc:Choice>
    <mc:Fallback xmlns="">
      <p:transition spd="slow" advTm="538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AE98C0C-F896-4A97-AC99-ABA86BB43E2E}"/>
              </a:ext>
            </a:extLst>
          </p:cNvPr>
          <p:cNvSpPr/>
          <p:nvPr/>
        </p:nvSpPr>
        <p:spPr>
          <a:xfrm>
            <a:off x="2286000" y="3017438"/>
            <a:ext cx="53103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Rifleman Thomas Neill Martin</a:t>
            </a:r>
          </a:p>
          <a:p>
            <a:r>
              <a:rPr lang="en-GB" sz="3200" b="1" dirty="0"/>
              <a:t> 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16th </a:t>
            </a:r>
            <a:r>
              <a:rPr lang="en-GB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Btn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Royal Irish Rifles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Survived</a:t>
            </a:r>
            <a:r>
              <a:rPr lang="en-GB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098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53"/>
    </mc:Choice>
    <mc:Fallback xmlns="">
      <p:transition spd="slow" advTm="545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B7A-0FDB-4720-BF7A-9D6CDDC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World War One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D1-055A-4265-B591-E2C07A79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E874AA3-1BDB-4EE6-BE78-24BF37EA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00200"/>
            <a:ext cx="1714500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B2DD75C-58FF-4DCB-A981-C1CEE8F043E5}"/>
              </a:ext>
            </a:extLst>
          </p:cNvPr>
          <p:cNvSpPr/>
          <p:nvPr/>
        </p:nvSpPr>
        <p:spPr>
          <a:xfrm>
            <a:off x="2286000" y="3105835"/>
            <a:ext cx="53103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Rifleman Alexander Peoples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15th </a:t>
            </a:r>
            <a:r>
              <a:rPr lang="en-GB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Btn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Royal Irish Rifles</a:t>
            </a:r>
            <a:r>
              <a:rPr lang="en-GB" sz="3200" b="1" dirty="0"/>
              <a:t> </a:t>
            </a:r>
          </a:p>
          <a:p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Survived</a:t>
            </a:r>
            <a:r>
              <a:rPr lang="en-GB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875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21"/>
    </mc:Choice>
    <mc:Fallback xmlns="">
      <p:transition spd="slow" advTm="5921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8924</TotalTime>
  <Words>566</Words>
  <Application>Microsoft Office PowerPoint</Application>
  <PresentationFormat>On-screen Show (4:3)</PresentationFormat>
  <Paragraphs>197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PowerPoint Presentation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  <vt:lpstr>World War One Register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John Doran</cp:lastModifiedBy>
  <cp:revision>55</cp:revision>
  <cp:lastPrinted>2018-10-22T15:07:10Z</cp:lastPrinted>
  <dcterms:created xsi:type="dcterms:W3CDTF">2018-05-26T22:52:19Z</dcterms:created>
  <dcterms:modified xsi:type="dcterms:W3CDTF">2018-11-08T11:40:51Z</dcterms:modified>
</cp:coreProperties>
</file>